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72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8211312" y="2788920"/>
            <a:ext cx="932688" cy="1005840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 bwMode="gray">
          <a:xfrm>
            <a:off x="0" y="2130552"/>
            <a:ext cx="8458200" cy="914400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 bwMode="gray">
          <a:xfrm>
            <a:off x="2496312" y="0"/>
            <a:ext cx="1709928" cy="2359152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 bwMode="gray">
          <a:xfrm>
            <a:off x="0" y="0"/>
            <a:ext cx="2788920" cy="235915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0624" y="3118104"/>
            <a:ext cx="7781544" cy="1470025"/>
          </a:xfrm>
        </p:spPr>
        <p:txBody>
          <a:bodyPr vert="horz" lIns="91440" tIns="45720" rIns="91440" bIns="45720" rtlCol="0" anchor="t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en-US" sz="4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359152"/>
            <a:ext cx="8211312" cy="68580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1CCA-3BA1-49A5-8FA2-802B0C6F94A0}" type="datetimeFigureOut">
              <a:rPr lang="ko-KR" altLang="en-US" smtClean="0"/>
              <a:pPr/>
              <a:t>2014-05-13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6D41D-6D86-4915-866A-44E8182888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1CCA-3BA1-49A5-8FA2-802B0C6F94A0}" type="datetimeFigureOut">
              <a:rPr lang="ko-KR" altLang="en-US" smtClean="0"/>
              <a:pPr/>
              <a:t>2014-05-13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6D41D-6D86-4915-866A-44E8182888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1296" y="3044952"/>
            <a:ext cx="4690872" cy="74066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1CCA-3BA1-49A5-8FA2-802B0C6F94A0}" type="datetimeFigureOut">
              <a:rPr lang="ko-KR" altLang="en-US" smtClean="0"/>
              <a:pPr/>
              <a:t>2014-05-13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6D41D-6D86-4915-866A-44E81828884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Rectangle 6"/>
          <p:cNvSpPr/>
          <p:nvPr/>
        </p:nvSpPr>
        <p:spPr bwMode="gray">
          <a:xfrm>
            <a:off x="8211312" y="2788920"/>
            <a:ext cx="932688" cy="1005840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 bwMode="gray">
          <a:xfrm>
            <a:off x="0" y="2130552"/>
            <a:ext cx="8458200" cy="914400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 bwMode="gray">
          <a:xfrm>
            <a:off x="2496312" y="0"/>
            <a:ext cx="1709928" cy="2359152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 bwMode="gray">
          <a:xfrm>
            <a:off x="0" y="0"/>
            <a:ext cx="2788920" cy="2670048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3813048"/>
            <a:ext cx="7772400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en-US" sz="4400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802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802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1CCA-3BA1-49A5-8FA2-802B0C6F94A0}" type="datetimeFigureOut">
              <a:rPr lang="ko-KR" altLang="en-US" smtClean="0"/>
              <a:pPr/>
              <a:t>2014-05-13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6D41D-6D86-4915-866A-44E8182888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627632"/>
            <a:ext cx="4040188" cy="63976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400" b="1" kern="1200" cap="none" spc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860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645025" y="1627632"/>
            <a:ext cx="4041775" cy="63976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400" b="1" kern="1200" cap="none" spc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8600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1CCA-3BA1-49A5-8FA2-802B0C6F94A0}" type="datetimeFigureOut">
              <a:rPr lang="ko-KR" altLang="en-US" smtClean="0"/>
              <a:pPr/>
              <a:t>2014-05-13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6D41D-6D86-4915-866A-44E8182888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501384"/>
            <a:ext cx="9144000" cy="356616"/>
          </a:xfrm>
          <a:prstGeom prst="rect">
            <a:avLst/>
          </a:prstGeom>
          <a:solidFill>
            <a:schemeClr val="accent6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 bwMode="gray">
          <a:xfrm>
            <a:off x="0" y="0"/>
            <a:ext cx="9144000" cy="301752"/>
          </a:xfrm>
          <a:prstGeom prst="rect">
            <a:avLst/>
          </a:prstGeom>
          <a:solidFill>
            <a:schemeClr val="accent5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 bwMode="gray">
          <a:xfrm>
            <a:off x="0" y="0"/>
            <a:ext cx="2432304" cy="530352"/>
          </a:xfrm>
          <a:prstGeom prst="rect">
            <a:avLst/>
          </a:prstGeom>
          <a:solidFill>
            <a:schemeClr val="accent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 bwMode="gray">
          <a:xfrm>
            <a:off x="1426464" y="0"/>
            <a:ext cx="1572768" cy="438912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400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1CCA-3BA1-49A5-8FA2-802B0C6F94A0}" type="datetimeFigureOut">
              <a:rPr lang="ko-KR" altLang="en-US" smtClean="0"/>
              <a:pPr/>
              <a:t>2014-05-13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6D41D-6D86-4915-866A-44E8182888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gray">
          <a:xfrm>
            <a:off x="0" y="6501384"/>
            <a:ext cx="9144000" cy="356616"/>
          </a:xfrm>
          <a:prstGeom prst="rect">
            <a:avLst/>
          </a:prstGeom>
          <a:solidFill>
            <a:schemeClr val="accent6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 bwMode="gray">
          <a:xfrm>
            <a:off x="0" y="0"/>
            <a:ext cx="9144000" cy="301752"/>
          </a:xfrm>
          <a:prstGeom prst="rect">
            <a:avLst/>
          </a:prstGeom>
          <a:solidFill>
            <a:schemeClr val="accent5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 bwMode="gray">
          <a:xfrm>
            <a:off x="0" y="0"/>
            <a:ext cx="301752" cy="6858000"/>
          </a:xfrm>
          <a:prstGeom prst="rect">
            <a:avLst/>
          </a:prstGeom>
          <a:solidFill>
            <a:srgbClr val="9BBB5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 bwMode="gray">
          <a:xfrm>
            <a:off x="0" y="0"/>
            <a:ext cx="2432304" cy="530352"/>
          </a:xfrm>
          <a:prstGeom prst="rect">
            <a:avLst/>
          </a:prstGeom>
          <a:solidFill>
            <a:schemeClr val="accent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 bwMode="gray">
          <a:xfrm>
            <a:off x="1426464" y="0"/>
            <a:ext cx="1572768" cy="438912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 bwMode="gray">
          <a:xfrm>
            <a:off x="8842248" y="0"/>
            <a:ext cx="301752" cy="6858000"/>
          </a:xfrm>
          <a:prstGeom prst="rect">
            <a:avLst/>
          </a:prstGeom>
          <a:solidFill>
            <a:srgbClr val="9BBB5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1CCA-3BA1-49A5-8FA2-802B0C6F94A0}" type="datetimeFigureOut">
              <a:rPr lang="ko-KR" altLang="en-US" smtClean="0"/>
              <a:pPr/>
              <a:t>2014-05-13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6D41D-6D86-4915-866A-44E8182888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48640"/>
            <a:ext cx="7699248" cy="93268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2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0952" y="1645920"/>
            <a:ext cx="2816352" cy="44805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1CCA-3BA1-49A5-8FA2-802B0C6F94A0}" type="datetimeFigureOut">
              <a:rPr lang="ko-KR" altLang="en-US" smtClean="0"/>
              <a:pPr/>
              <a:t>2014-05-13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6D41D-6D86-4915-866A-44E81828884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645920"/>
            <a:ext cx="4800600" cy="44805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368" y="658368"/>
            <a:ext cx="5486400" cy="822960"/>
          </a:xfr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2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1792224" y="1618488"/>
            <a:ext cx="5486400" cy="3639312"/>
          </a:xfrm>
          <a:solidFill>
            <a:srgbClr val="F8F8F8"/>
          </a:solidFill>
          <a:ln w="76200" cmpd="sng"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24" y="5413248"/>
            <a:ext cx="5486400" cy="98755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1CCA-3BA1-49A5-8FA2-802B0C6F94A0}" type="datetimeFigureOut">
              <a:rPr lang="ko-KR" altLang="en-US" smtClean="0"/>
              <a:pPr/>
              <a:t>2014-05-13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6D41D-6D86-4915-866A-44E8182888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7693074" cy="452596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1CCA-3BA1-49A5-8FA2-802B0C6F94A0}" type="datetimeFigureOut">
              <a:rPr lang="ko-KR" altLang="en-US" smtClean="0"/>
              <a:pPr/>
              <a:t>2014-05-13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6D41D-6D86-4915-866A-44E8182888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 rot="5400000">
            <a:off x="4572000" y="2350008"/>
            <a:ext cx="6519672" cy="1810512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 bwMode="gray">
          <a:xfrm>
            <a:off x="6553200" y="6135624"/>
            <a:ext cx="987552" cy="722376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 bwMode="gray">
          <a:xfrm>
            <a:off x="8606181" y="1379355"/>
            <a:ext cx="539496" cy="1463040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 bwMode="gray">
          <a:xfrm>
            <a:off x="8604504" y="0"/>
            <a:ext cx="539496" cy="18288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1152" y="274637"/>
            <a:ext cx="1673352" cy="585216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327648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1CCA-3BA1-49A5-8FA2-802B0C6F94A0}" type="datetimeFigureOut">
              <a:rPr lang="ko-KR" altLang="en-US" smtClean="0"/>
              <a:pPr/>
              <a:t>2014-05-13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6D41D-6D86-4915-866A-44E8182888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0" y="402336"/>
            <a:ext cx="8686800" cy="1097280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 bwMode="gray">
          <a:xfrm>
            <a:off x="8165592" y="996696"/>
            <a:ext cx="978408" cy="896112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 bwMode="gray">
          <a:xfrm>
            <a:off x="1783080" y="0"/>
            <a:ext cx="1947672" cy="539496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 bwMode="gray">
          <a:xfrm>
            <a:off x="0" y="0"/>
            <a:ext cx="2432304" cy="539496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9496"/>
            <a:ext cx="8229600" cy="96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37960"/>
            <a:ext cx="2133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61CCA-3BA1-49A5-8FA2-802B0C6F94A0}" type="datetimeFigureOut">
              <a:rPr lang="ko-KR" altLang="en-US" smtClean="0"/>
              <a:pPr/>
              <a:t>2014-05-13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70448" y="6537960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2152" y="6537960"/>
            <a:ext cx="2133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6D41D-6D86-4915-866A-44E8182888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Clr>
          <a:schemeClr val="accent1"/>
        </a:buClr>
        <a:buSzPct val="90000"/>
        <a:buFont typeface="Wingdings 3" pitchFamily="18" charset="2"/>
        <a:buChar char="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accent2"/>
        </a:buClr>
        <a:buSzPct val="90000"/>
        <a:buFont typeface="Wingdings 3" pitchFamily="18" charset="2"/>
        <a:buChar char="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accent3"/>
        </a:buClr>
        <a:buSzPct val="90000"/>
        <a:buFont typeface="Wingdings 3" pitchFamily="18" charset="2"/>
        <a:buChar char="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accent4"/>
        </a:buClr>
        <a:buSzPct val="90000"/>
        <a:buFont typeface="Wingdings 3" pitchFamily="18" charset="2"/>
        <a:buChar char="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accent5"/>
        </a:buClr>
        <a:buSzPct val="90000"/>
        <a:buFont typeface="Wingdings 3" pitchFamily="18" charset="2"/>
        <a:buChar char="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772400" cy="1829761"/>
          </a:xfrm>
        </p:spPr>
        <p:txBody>
          <a:bodyPr>
            <a:normAutofit fontScale="90000"/>
          </a:bodyPr>
          <a:lstStyle/>
          <a:p>
            <a:r>
              <a:rPr lang="ko-KR" altLang="en-US" b="1" dirty="0"/>
              <a:t>장애인자립생활의 이념과 </a:t>
            </a:r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ko-KR" altLang="en-US" b="1" dirty="0" smtClean="0"/>
              <a:t>역사적 </a:t>
            </a:r>
            <a:r>
              <a:rPr lang="ko-KR" altLang="en-US" b="1" dirty="0"/>
              <a:t>이해</a:t>
            </a:r>
            <a:r>
              <a:rPr lang="ko-KR" altLang="en-US" dirty="0"/>
              <a:t/>
            </a:r>
            <a:br>
              <a:rPr lang="ko-KR" altLang="en-US" dirty="0"/>
            </a:b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55576" y="4605560"/>
            <a:ext cx="7772400" cy="1199704"/>
          </a:xfrm>
        </p:spPr>
        <p:txBody>
          <a:bodyPr/>
          <a:lstStyle/>
          <a:p>
            <a:r>
              <a:rPr lang="ko-KR" altLang="en-US" dirty="0"/>
              <a:t>이 채 식 </a:t>
            </a:r>
            <a:r>
              <a:rPr lang="en-US" altLang="ko-KR" dirty="0"/>
              <a:t>(</a:t>
            </a:r>
            <a:r>
              <a:rPr lang="ko-KR" altLang="en-US" dirty="0"/>
              <a:t>우송정보대학 </a:t>
            </a:r>
            <a:r>
              <a:rPr lang="ko-KR" altLang="en-US" dirty="0" err="1"/>
              <a:t>사회복지과</a:t>
            </a:r>
            <a:r>
              <a:rPr lang="ko-KR" altLang="en-US" dirty="0"/>
              <a:t> 교수</a:t>
            </a:r>
            <a:r>
              <a:rPr lang="en-US" altLang="ko-KR" dirty="0"/>
              <a:t>)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56214507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자립생활에 대한 </a:t>
            </a:r>
            <a:r>
              <a:rPr lang="ko-KR" altLang="en-US" dirty="0" smtClean="0"/>
              <a:t>개념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endParaRPr lang="en-US" altLang="ko-KR" sz="1600" b="1" dirty="0" smtClean="0"/>
          </a:p>
          <a:p>
            <a:pPr marL="0" indent="0" fontAlgn="base">
              <a:buNone/>
            </a:pPr>
            <a:r>
              <a:rPr lang="en-US" altLang="ko-KR" b="1" dirty="0" smtClean="0"/>
              <a:t> 1</a:t>
            </a:r>
            <a:r>
              <a:rPr lang="en-US" altLang="ko-KR" b="1" dirty="0"/>
              <a:t>. </a:t>
            </a:r>
            <a:r>
              <a:rPr lang="ko-KR" altLang="en-US" b="1" dirty="0"/>
              <a:t>자립생활에 대한 </a:t>
            </a:r>
            <a:r>
              <a:rPr lang="ko-KR" altLang="en-US" b="1" dirty="0" smtClean="0"/>
              <a:t>개념</a:t>
            </a:r>
            <a:endParaRPr lang="en-US" altLang="ko-KR" b="1" dirty="0" smtClean="0"/>
          </a:p>
          <a:p>
            <a:pPr fontAlgn="base"/>
            <a:endParaRPr lang="ko-KR" altLang="en-US" sz="1800" dirty="0"/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sz="2000" dirty="0" smtClean="0"/>
              <a:t> </a:t>
            </a:r>
            <a:r>
              <a:rPr lang="ko-KR" altLang="en-US" sz="2000" dirty="0"/>
              <a:t>자립생활</a:t>
            </a:r>
            <a:r>
              <a:rPr lang="en-US" altLang="ko-KR" sz="2000" dirty="0"/>
              <a:t>(IL: Independent Living)</a:t>
            </a:r>
            <a:r>
              <a:rPr lang="ko-KR" altLang="en-US" sz="2000" dirty="0"/>
              <a:t>은 개인적인 문제로 전문가의 치료와 개인의 노력으로 장애를 극복하여야 한다는 ‘재활’과는 달리 장애를 사회적 문제로 보고 사회적으로 동등한 조건을 제공해야 한다는 점에서 장애를 전혀 새로운 눈으로 바라보는 장애인복지 패러다임이라고 할 수 있음</a:t>
            </a:r>
            <a:r>
              <a:rPr lang="en-US" altLang="ko-KR" sz="2000" dirty="0"/>
              <a:t>.</a:t>
            </a:r>
            <a:endParaRPr lang="ko-KR" altLang="en-US" sz="2000" dirty="0"/>
          </a:p>
          <a:p>
            <a:pPr>
              <a:buFont typeface="Wingdings" panose="05000000000000000000" pitchFamily="2" charset="2"/>
              <a:buChar char="u"/>
            </a:pP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02752031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자립생활에 대한 </a:t>
            </a:r>
            <a:r>
              <a:rPr lang="ko-KR" altLang="en-US" dirty="0" smtClean="0"/>
              <a:t>개념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endParaRPr lang="en-US" altLang="ko-KR" sz="1800" dirty="0" smtClean="0"/>
          </a:p>
          <a:p>
            <a:pPr fontAlgn="base">
              <a:buFont typeface="Wingdings" panose="05000000000000000000" pitchFamily="2" charset="2"/>
              <a:buChar char="u"/>
            </a:pPr>
            <a:r>
              <a:rPr lang="ko-KR" altLang="en-US" sz="2600" dirty="0" smtClean="0"/>
              <a:t> </a:t>
            </a:r>
            <a:r>
              <a:rPr lang="ko-KR" altLang="en-US" sz="2600" dirty="0"/>
              <a:t>자립생활에서는 중증의 장애인이라도 다른 사람들처럼 자기결정권과 자기선택권을 가져야 하고</a:t>
            </a:r>
            <a:r>
              <a:rPr lang="en-US" altLang="ko-KR" sz="2600" dirty="0"/>
              <a:t>, </a:t>
            </a:r>
            <a:r>
              <a:rPr lang="ko-KR" altLang="en-US" sz="2600" dirty="0"/>
              <a:t>여기에 대한 책임을 가지고 살아야 한다고 여기므로 장애인의 주체적인 삶을 추구하는 것임</a:t>
            </a:r>
          </a:p>
          <a:p>
            <a:pPr fontAlgn="base">
              <a:buFont typeface="Wingdings" panose="05000000000000000000" pitchFamily="2" charset="2"/>
              <a:buChar char="u"/>
            </a:pPr>
            <a:endParaRPr lang="en-US" altLang="ko-KR" sz="1800" dirty="0" smtClean="0"/>
          </a:p>
          <a:p>
            <a:pPr fontAlgn="base">
              <a:buFont typeface="Wingdings" panose="05000000000000000000" pitchFamily="2" charset="2"/>
              <a:buChar char="u"/>
            </a:pPr>
            <a:r>
              <a:rPr lang="ko-KR" altLang="en-US" sz="2600" dirty="0" smtClean="0"/>
              <a:t> </a:t>
            </a:r>
            <a:r>
              <a:rPr lang="ko-KR" altLang="en-US" sz="2600" dirty="0"/>
              <a:t>자립생활에서는 장애인은 식사</a:t>
            </a:r>
            <a:r>
              <a:rPr lang="en-US" altLang="ko-KR" sz="2600" dirty="0"/>
              <a:t>, </a:t>
            </a:r>
            <a:r>
              <a:rPr lang="ko-KR" altLang="en-US" sz="2600" dirty="0"/>
              <a:t>건강관리</a:t>
            </a:r>
            <a:r>
              <a:rPr lang="en-US" altLang="ko-KR" sz="2600" dirty="0"/>
              <a:t>, </a:t>
            </a:r>
            <a:r>
              <a:rPr lang="ko-KR" altLang="en-US" sz="2600" dirty="0"/>
              <a:t>취침시간 등 가장 기본적인 것을 스스로 관리하는 것은 물론 금전관리</a:t>
            </a:r>
            <a:r>
              <a:rPr lang="en-US" altLang="ko-KR" sz="2600" dirty="0"/>
              <a:t>, </a:t>
            </a:r>
            <a:r>
              <a:rPr lang="ko-KR" altLang="en-US" sz="2600" dirty="0"/>
              <a:t>거주지 선택 등 자신에 관련된 모든 것에 자신의 판단에 따라 의사결정에 </a:t>
            </a:r>
            <a:r>
              <a:rPr lang="ko-KR" altLang="en-US" sz="2600" dirty="0" err="1"/>
              <a:t>참여하야</a:t>
            </a:r>
            <a:r>
              <a:rPr lang="ko-KR" altLang="en-US" sz="2600" dirty="0"/>
              <a:t> 함</a:t>
            </a:r>
            <a:r>
              <a:rPr lang="en-US" altLang="ko-KR" sz="2600" dirty="0"/>
              <a:t>. </a:t>
            </a:r>
            <a:r>
              <a:rPr lang="ko-KR" altLang="en-US" sz="2600" dirty="0"/>
              <a:t>그러므로 사회는 여기에 관련되어 지원을 하여야 한다는 것</a:t>
            </a:r>
            <a:r>
              <a:rPr lang="en-US" altLang="ko-KR" sz="2600" dirty="0"/>
              <a:t>.</a:t>
            </a:r>
            <a:endParaRPr lang="ko-KR" altLang="en-US" sz="2600" dirty="0"/>
          </a:p>
          <a:p>
            <a:endParaRPr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xmlns="" val="20515085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자립생활에 대한 </a:t>
            </a:r>
            <a:r>
              <a:rPr lang="ko-KR" altLang="en-US" dirty="0" smtClean="0"/>
              <a:t>개념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42038501"/>
              </p:ext>
            </p:extLst>
          </p:nvPr>
        </p:nvGraphicFramePr>
        <p:xfrm>
          <a:off x="556748" y="2060848"/>
          <a:ext cx="8047700" cy="3858768"/>
        </p:xfrm>
        <a:graphic>
          <a:graphicData uri="http://schemas.openxmlformats.org/drawingml/2006/table">
            <a:tbl>
              <a:tblPr/>
              <a:tblGrid>
                <a:gridCol w="1227403"/>
                <a:gridCol w="3167326"/>
                <a:gridCol w="3652971"/>
              </a:tblGrid>
              <a:tr h="3571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항 목</a:t>
                      </a:r>
                      <a:endParaRPr lang="ko-KR" altLang="en-US" sz="1050" kern="0" spc="-4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재활모델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en-US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rehabilitation model)</a:t>
                      </a:r>
                      <a:endParaRPr 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자립생활모델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en-US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independent living model)</a:t>
                      </a:r>
                      <a:endParaRPr 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1838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문제의 정의 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신체적 손상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/ </a:t>
                      </a: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직업기술의 부족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사회적 억압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전문가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친척 등에의 의존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문제의 위치 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개인</a:t>
                      </a:r>
                      <a:endParaRPr lang="ko-KR" altLang="en-US" sz="1050" kern="0" spc="-4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환경내 또는 재활과정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문제의 해결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사회복지사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의사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물리치료사 작업치료사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직업재활사 등 전문적인 개입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동료상담원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권익옹호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자조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소비자 주권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사회적 장애 제거 등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사회적 역할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환자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/ </a:t>
                      </a: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클라이언트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소비자 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통제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조정자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전문가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소비자 자신 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58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접근방법 특징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개인 비극이론에 기초한 개인문제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개인적인 치료에 의존한 재활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의료적인 접근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 </a:t>
                      </a: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병리적인 차원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)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6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전문집단에 의해 조정</a:t>
                      </a:r>
                      <a:r>
                        <a:rPr lang="en-US" altLang="ko-KR" sz="1050" kern="0" spc="-6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050" kern="0" spc="-6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관리</a:t>
                      </a:r>
                      <a:r>
                        <a:rPr lang="en-US" altLang="ko-KR" sz="1050" kern="0" spc="-6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050" kern="0" spc="-6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지배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정상화이론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사회구조적인 문제로 접근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사회환경변화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)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자조모임 및 활동 육성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경험적 장애체험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당사자 입장 고려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)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추구결과 목표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최대한의 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ADL, </a:t>
                      </a: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유급취업가능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지역사회 자립생활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기초연금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활보제도 등</a:t>
                      </a:r>
                      <a:r>
                        <a:rPr lang="en-US" altLang="ko-KR" sz="1050" kern="0" spc="-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)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58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중요 변수</a:t>
                      </a:r>
                      <a:endParaRPr lang="ko-KR" altLang="en-US" sz="1050" kern="0" spc="-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일상생활 및 이동가능여부</a:t>
                      </a:r>
                      <a:endParaRPr lang="ko-KR" altLang="en-US" sz="1050" kern="0" spc="-4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취업여부</a:t>
                      </a:r>
                      <a:r>
                        <a:rPr lang="en-US" altLang="ko-KR" sz="1050" kern="0" spc="-4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050" kern="0" spc="-4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보호고용</a:t>
                      </a:r>
                      <a:endParaRPr lang="ko-KR" altLang="en-US" sz="1050" kern="0" spc="-4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치료와 특수교육 등 전문적 개입</a:t>
                      </a:r>
                      <a:endParaRPr lang="ko-KR" altLang="en-US" sz="1050" kern="0" spc="-4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장애특성 파악</a:t>
                      </a:r>
                      <a:endParaRPr lang="ko-KR" altLang="en-US" sz="1050" kern="0" spc="-4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사회환경 여건</a:t>
                      </a:r>
                      <a:r>
                        <a:rPr lang="en-US" altLang="ko-KR" sz="1050" kern="0" spc="-4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ko-KR" altLang="en-US" sz="1050" kern="0" spc="-4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사회제도</a:t>
                      </a:r>
                      <a:r>
                        <a:rPr lang="en-US" altLang="ko-KR" sz="1050" kern="0" spc="-4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050" kern="0" spc="-4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정책</a:t>
                      </a:r>
                      <a:r>
                        <a:rPr lang="en-US" altLang="ko-KR" sz="1050" kern="0" spc="-4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050" kern="0" spc="-40" dirty="0" err="1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환경등</a:t>
                      </a:r>
                      <a:r>
                        <a:rPr lang="en-US" altLang="ko-KR" sz="1050" kern="0" spc="-4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)</a:t>
                      </a:r>
                      <a:endParaRPr lang="ko-KR" altLang="en-US" sz="1050" kern="0" spc="-4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사회참여와 활동여부</a:t>
                      </a:r>
                      <a:endParaRPr lang="ko-KR" altLang="en-US" sz="1050" kern="0" spc="-4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통합고용</a:t>
                      </a:r>
                      <a:r>
                        <a:rPr lang="en-US" altLang="ko-KR" sz="1050" kern="0" spc="-4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050" kern="0" spc="-4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지원고용</a:t>
                      </a:r>
                      <a:endParaRPr lang="ko-KR" altLang="en-US" sz="1050" kern="0" spc="-4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4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환경적 장애요소</a:t>
                      </a:r>
                      <a:endParaRPr lang="ko-KR" altLang="en-US" sz="1050" kern="0" spc="-4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40568" y="1590329"/>
            <a:ext cx="8063880" cy="338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171450" marR="0" lvl="0" indent="-17145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tabLst/>
            </a:pPr>
            <a:r>
              <a:rPr kumimoji="1" lang="ko-KR" altLang="ko-K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재활모델과 자립생활모델의 비교</a:t>
            </a:r>
            <a:endParaRPr kumimoji="1" lang="ko-KR" altLang="ko-K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15085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2. </a:t>
            </a:r>
            <a:r>
              <a:rPr lang="ko-KR" altLang="en-US" dirty="0"/>
              <a:t>자립생활 운동의 </a:t>
            </a:r>
            <a:r>
              <a:rPr lang="ko-KR" altLang="en-US" dirty="0" smtClean="0"/>
              <a:t>역사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fontAlgn="base">
              <a:buNone/>
            </a:pPr>
            <a:r>
              <a:rPr lang="en-US" altLang="ko-KR" b="1" dirty="0"/>
              <a:t>2. </a:t>
            </a:r>
            <a:r>
              <a:rPr lang="ko-KR" altLang="en-US" b="1" dirty="0"/>
              <a:t>자립생활 운동의 역사</a:t>
            </a:r>
            <a:endParaRPr lang="ko-KR" altLang="en-US" dirty="0"/>
          </a:p>
          <a:p>
            <a:pPr marL="0" indent="0" fontAlgn="base">
              <a:buNone/>
            </a:pPr>
            <a:r>
              <a:rPr lang="en-US" altLang="ko-KR" b="1" dirty="0" smtClean="0"/>
              <a:t>  1</a:t>
            </a:r>
            <a:r>
              <a:rPr lang="en-US" altLang="ko-KR" b="1" dirty="0"/>
              <a:t>) </a:t>
            </a:r>
            <a:r>
              <a:rPr lang="ko-KR" altLang="en-US" b="1" dirty="0" smtClean="0"/>
              <a:t>미국</a:t>
            </a:r>
            <a:endParaRPr lang="en-US" altLang="ko-KR" b="1" dirty="0" smtClean="0"/>
          </a:p>
          <a:p>
            <a:pPr marL="0" indent="0" fontAlgn="base">
              <a:buNone/>
            </a:pPr>
            <a:endParaRPr lang="ko-KR" altLang="en-US" sz="1500" dirty="0"/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dirty="0" smtClean="0"/>
              <a:t>자립생활의 </a:t>
            </a:r>
            <a:r>
              <a:rPr lang="ko-KR" altLang="en-US" dirty="0"/>
              <a:t>아버지 </a:t>
            </a:r>
            <a:r>
              <a:rPr lang="ko-KR" altLang="en-US" dirty="0" err="1"/>
              <a:t>애드워드</a:t>
            </a:r>
            <a:r>
              <a:rPr lang="ko-KR" altLang="en-US" dirty="0"/>
              <a:t> </a:t>
            </a:r>
            <a:r>
              <a:rPr lang="ko-KR" altLang="en-US" dirty="0" err="1"/>
              <a:t>로버츠는</a:t>
            </a:r>
            <a:r>
              <a:rPr lang="ko-KR" altLang="en-US" dirty="0"/>
              <a:t> 호흡보조도구를 착용해야 하는 전신마비 중증장애인으로</a:t>
            </a:r>
            <a:r>
              <a:rPr lang="en-US" altLang="ko-KR" dirty="0"/>
              <a:t>, </a:t>
            </a:r>
            <a:r>
              <a:rPr lang="ko-KR" altLang="en-US" dirty="0"/>
              <a:t>입학을 불허하는 버클리대학과의 </a:t>
            </a:r>
            <a:r>
              <a:rPr lang="ko-KR" altLang="en-US" dirty="0" err="1"/>
              <a:t>오랜투쟁</a:t>
            </a:r>
            <a:r>
              <a:rPr lang="ko-KR" altLang="en-US" dirty="0"/>
              <a:t> 끝에 </a:t>
            </a:r>
            <a:r>
              <a:rPr lang="en-US" altLang="ko-KR" dirty="0"/>
              <a:t>1962</a:t>
            </a:r>
            <a:r>
              <a:rPr lang="ko-KR" altLang="en-US" dirty="0"/>
              <a:t>년 입학하게 됨</a:t>
            </a:r>
            <a:r>
              <a:rPr lang="en-US" altLang="ko-KR" dirty="0" smtClean="0"/>
              <a:t>.</a:t>
            </a:r>
          </a:p>
          <a:p>
            <a:pPr fontAlgn="base">
              <a:buFont typeface="Wingdings" panose="05000000000000000000" pitchFamily="2" charset="2"/>
              <a:buChar char="u"/>
            </a:pPr>
            <a:endParaRPr lang="ko-KR" altLang="en-US" sz="2200" dirty="0"/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당신 미국 사회는 공민권운동</a:t>
            </a:r>
            <a:r>
              <a:rPr lang="en-US" altLang="ko-KR" dirty="0"/>
              <a:t>, </a:t>
            </a:r>
            <a:r>
              <a:rPr lang="ko-KR" altLang="en-US" dirty="0"/>
              <a:t>시민권리 회복운동 등 흑인이나 </a:t>
            </a:r>
            <a:r>
              <a:rPr lang="ko-KR" altLang="en-US" dirty="0" err="1"/>
              <a:t>여성등</a:t>
            </a:r>
            <a:r>
              <a:rPr lang="ko-KR" altLang="en-US" dirty="0"/>
              <a:t> 사회적 </a:t>
            </a:r>
            <a:r>
              <a:rPr lang="ko-KR" altLang="en-US" dirty="0" err="1"/>
              <a:t>소수자들의</a:t>
            </a:r>
            <a:r>
              <a:rPr lang="ko-KR" altLang="en-US" dirty="0"/>
              <a:t> 시민적 권리에 대한 투쟁 </a:t>
            </a:r>
            <a:r>
              <a:rPr lang="ko-KR" altLang="en-US" dirty="0" smtClean="0"/>
              <a:t>전개</a:t>
            </a:r>
            <a:endParaRPr lang="en-US" altLang="ko-KR" dirty="0" smtClean="0"/>
          </a:p>
          <a:p>
            <a:pPr fontAlgn="base">
              <a:buFont typeface="Wingdings" panose="05000000000000000000" pitchFamily="2" charset="2"/>
              <a:buChar char="u"/>
            </a:pPr>
            <a:endParaRPr lang="ko-KR" altLang="en-US" sz="2200" dirty="0"/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en-US" altLang="ko-KR" dirty="0"/>
              <a:t>1971</a:t>
            </a:r>
            <a:r>
              <a:rPr lang="ko-KR" altLang="en-US" dirty="0"/>
              <a:t>년 에드워드 </a:t>
            </a:r>
            <a:r>
              <a:rPr lang="ko-KR" altLang="en-US" dirty="0" err="1"/>
              <a:t>로버츠와</a:t>
            </a:r>
            <a:r>
              <a:rPr lang="ko-KR" altLang="en-US" dirty="0"/>
              <a:t> 친구들은 병원이나 시설이 아닌 일상생활공간에서 활동보조서비스를 받으며 살아가는 것이 자신들의 생활을 향상시킨다는 것을 확신하고 중증장애인 서비스와 권익옹호를 결합한 형태의 버클리자립생활센터를 세우게 됨</a:t>
            </a:r>
            <a:r>
              <a:rPr lang="en-US" altLang="ko-KR" dirty="0" smtClean="0"/>
              <a:t>.</a:t>
            </a:r>
          </a:p>
          <a:p>
            <a:pPr fontAlgn="base">
              <a:buFont typeface="Wingdings" panose="05000000000000000000" pitchFamily="2" charset="2"/>
              <a:buChar char="u"/>
            </a:pPr>
            <a:endParaRPr lang="ko-KR" altLang="en-US" sz="2200" dirty="0"/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미국의 </a:t>
            </a:r>
            <a:r>
              <a:rPr lang="ko-KR" altLang="en-US" dirty="0" err="1"/>
              <a:t>자립생활운동는</a:t>
            </a:r>
            <a:r>
              <a:rPr lang="ko-KR" altLang="en-US" dirty="0"/>
              <a:t> </a:t>
            </a:r>
            <a:r>
              <a:rPr lang="ko-KR" altLang="en-US" dirty="0" err="1"/>
              <a:t>재활법</a:t>
            </a:r>
            <a:r>
              <a:rPr lang="en-US" altLang="ko-KR" dirty="0"/>
              <a:t>(1973)</a:t>
            </a:r>
            <a:r>
              <a:rPr lang="ko-KR" altLang="en-US" dirty="0"/>
              <a:t>과 </a:t>
            </a:r>
            <a:r>
              <a:rPr lang="en-US" altLang="ko-KR" dirty="0"/>
              <a:t>ADA</a:t>
            </a:r>
            <a:r>
              <a:rPr lang="ko-KR" altLang="en-US" dirty="0"/>
              <a:t>법</a:t>
            </a:r>
            <a:r>
              <a:rPr lang="en-US" altLang="ko-KR" dirty="0"/>
              <a:t>(1990)</a:t>
            </a:r>
            <a:r>
              <a:rPr lang="ko-KR" altLang="en-US" dirty="0"/>
              <a:t>의 제정을 통해 성공을 거두게 되었고</a:t>
            </a:r>
            <a:r>
              <a:rPr lang="en-US" altLang="ko-KR" dirty="0"/>
              <a:t>, </a:t>
            </a:r>
            <a:r>
              <a:rPr lang="ko-KR" altLang="en-US" dirty="0"/>
              <a:t>자립생활운동의 거점이 되었던 자립생활센터는 </a:t>
            </a:r>
            <a:r>
              <a:rPr lang="en-US" altLang="ko-KR" dirty="0"/>
              <a:t>1970</a:t>
            </a:r>
            <a:r>
              <a:rPr lang="ko-KR" altLang="en-US" dirty="0"/>
              <a:t>년대 중반부터 제도화되기 시작함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515085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2. </a:t>
            </a:r>
            <a:r>
              <a:rPr lang="ko-KR" altLang="en-US" dirty="0"/>
              <a:t>자립생활 운동의 </a:t>
            </a:r>
            <a:r>
              <a:rPr lang="ko-KR" altLang="en-US" dirty="0" smtClean="0"/>
              <a:t>역사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fontAlgn="base">
              <a:buNone/>
            </a:pPr>
            <a:r>
              <a:rPr lang="en-US" altLang="ko-KR" sz="1600" b="1" dirty="0" smtClean="0"/>
              <a:t> </a:t>
            </a:r>
          </a:p>
          <a:p>
            <a:pPr marL="0" indent="0" fontAlgn="base">
              <a:buNone/>
            </a:pPr>
            <a:r>
              <a:rPr lang="en-US" altLang="ko-KR" b="1" dirty="0"/>
              <a:t> </a:t>
            </a:r>
            <a:r>
              <a:rPr lang="en-US" altLang="ko-KR" b="1" dirty="0" smtClean="0"/>
              <a:t> 2</a:t>
            </a:r>
            <a:r>
              <a:rPr lang="en-US" altLang="ko-KR" b="1" dirty="0"/>
              <a:t>) </a:t>
            </a:r>
            <a:r>
              <a:rPr lang="ko-KR" altLang="en-US" b="1" dirty="0"/>
              <a:t>일 </a:t>
            </a:r>
            <a:r>
              <a:rPr lang="ko-KR" altLang="en-US" b="1" dirty="0" smtClean="0"/>
              <a:t>본</a:t>
            </a:r>
            <a:endParaRPr lang="en-US" altLang="ko-KR" b="1" dirty="0" smtClean="0"/>
          </a:p>
          <a:p>
            <a:pPr marL="0" indent="0" fontAlgn="base">
              <a:buNone/>
            </a:pPr>
            <a:endParaRPr lang="ko-KR" altLang="en-US" sz="1600" dirty="0"/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일본의 자립생활운동은 </a:t>
            </a:r>
            <a:r>
              <a:rPr lang="en-US" altLang="ko-KR" dirty="0"/>
              <a:t>1980</a:t>
            </a:r>
            <a:r>
              <a:rPr lang="ko-KR" altLang="en-US" dirty="0"/>
              <a:t>년대 국내 장애인인권운동과 미국의 자립생활운동의 영향을 받아 시작되었음</a:t>
            </a:r>
            <a:r>
              <a:rPr lang="en-US" altLang="ko-KR" dirty="0"/>
              <a:t>. 1981</a:t>
            </a:r>
            <a:r>
              <a:rPr lang="ko-KR" altLang="en-US" dirty="0"/>
              <a:t>년 세계장애인의 해를 맞이하여 미국의 에드워드 </a:t>
            </a:r>
            <a:r>
              <a:rPr lang="ko-KR" altLang="en-US" dirty="0" err="1"/>
              <a:t>로버츠가</a:t>
            </a:r>
            <a:r>
              <a:rPr lang="ko-KR" altLang="en-US" dirty="0"/>
              <a:t> 일본을 방문함으로써 힘을 얻게 되었음</a:t>
            </a:r>
            <a:r>
              <a:rPr lang="en-US" altLang="ko-KR" dirty="0" smtClean="0"/>
              <a:t>.</a:t>
            </a:r>
          </a:p>
          <a:p>
            <a:pPr lvl="1" fontAlgn="base">
              <a:buFont typeface="Wingdings" panose="05000000000000000000" pitchFamily="2" charset="2"/>
              <a:buChar char="u"/>
            </a:pPr>
            <a:endParaRPr lang="ko-KR" altLang="en-US" dirty="0"/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일본은 </a:t>
            </a:r>
            <a:r>
              <a:rPr lang="en-US" altLang="ko-KR" dirty="0"/>
              <a:t>1996</a:t>
            </a:r>
            <a:r>
              <a:rPr lang="ko-KR" altLang="en-US" dirty="0"/>
              <a:t>년 자립생활센터 사업의 제도화를 시작하였으며</a:t>
            </a:r>
            <a:r>
              <a:rPr lang="en-US" altLang="ko-KR" dirty="0"/>
              <a:t>, </a:t>
            </a:r>
            <a:r>
              <a:rPr lang="ko-KR" altLang="en-US" dirty="0"/>
              <a:t>개호보험</a:t>
            </a:r>
            <a:r>
              <a:rPr lang="en-US" altLang="ko-KR" dirty="0"/>
              <a:t>(2000</a:t>
            </a:r>
            <a:r>
              <a:rPr lang="ko-KR" altLang="en-US" dirty="0"/>
              <a:t>년</a:t>
            </a:r>
            <a:r>
              <a:rPr lang="en-US" altLang="ko-KR" dirty="0"/>
              <a:t>)</a:t>
            </a:r>
            <a:r>
              <a:rPr lang="ko-KR" altLang="en-US" dirty="0"/>
              <a:t>과 장애인지원비제도</a:t>
            </a:r>
            <a:r>
              <a:rPr lang="en-US" altLang="ko-KR" dirty="0"/>
              <a:t>(2003)</a:t>
            </a:r>
            <a:r>
              <a:rPr lang="ko-KR" altLang="en-US" dirty="0"/>
              <a:t>의 도입으로</a:t>
            </a:r>
            <a:r>
              <a:rPr lang="en-US" altLang="ko-KR" dirty="0"/>
              <a:t>, </a:t>
            </a:r>
            <a:r>
              <a:rPr lang="ko-KR" altLang="en-US" dirty="0"/>
              <a:t>자립생활센터는 지정거택방문 개호사업소 혹은 지원비제도의 지정거택개호사업소가 되어 국가의 보조를 받으며 공식적으로 개호인</a:t>
            </a:r>
            <a:r>
              <a:rPr lang="en-US" altLang="ko-KR" dirty="0"/>
              <a:t>(</a:t>
            </a:r>
            <a:r>
              <a:rPr lang="ko-KR" altLang="en-US" dirty="0"/>
              <a:t>활동보조인</a:t>
            </a:r>
            <a:r>
              <a:rPr lang="en-US" altLang="ko-KR" dirty="0"/>
              <a:t>) </a:t>
            </a:r>
            <a:r>
              <a:rPr lang="ko-KR" altLang="en-US" dirty="0"/>
              <a:t>파견사업을 실시하게 </a:t>
            </a:r>
            <a:endParaRPr lang="en-US" altLang="ko-KR" dirty="0" smtClean="0"/>
          </a:p>
          <a:p>
            <a:pPr lvl="1" fontAlgn="base">
              <a:buFont typeface="Wingdings" panose="05000000000000000000" pitchFamily="2" charset="2"/>
              <a:buChar char="u"/>
            </a:pPr>
            <a:endParaRPr lang="ko-KR" altLang="en-US" dirty="0"/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en-US" altLang="ko-KR" dirty="0"/>
              <a:t>1986</a:t>
            </a:r>
            <a:r>
              <a:rPr lang="ko-KR" altLang="en-US" dirty="0"/>
              <a:t>년 일본에 최초로 자립생활센터 </a:t>
            </a:r>
            <a:r>
              <a:rPr lang="en-US" altLang="ko-KR" dirty="0"/>
              <a:t>Human Care </a:t>
            </a:r>
            <a:r>
              <a:rPr lang="ko-KR" altLang="en-US" dirty="0"/>
              <a:t>협회가 설립된 이후 </a:t>
            </a:r>
            <a:r>
              <a:rPr lang="en-US" altLang="ko-KR" dirty="0"/>
              <a:t>1990</a:t>
            </a:r>
            <a:r>
              <a:rPr lang="ko-KR" altLang="en-US" dirty="0"/>
              <a:t>년에는 전국 자립생활센터 협의회가 만들어졌고 </a:t>
            </a:r>
            <a:r>
              <a:rPr lang="en-US" altLang="ko-KR" dirty="0"/>
              <a:t>1991</a:t>
            </a:r>
            <a:r>
              <a:rPr lang="ko-KR" altLang="en-US" dirty="0"/>
              <a:t>년 </a:t>
            </a:r>
            <a:r>
              <a:rPr lang="en-US" altLang="ko-KR" dirty="0"/>
              <a:t>11</a:t>
            </a:r>
            <a:r>
              <a:rPr lang="ko-KR" altLang="en-US" dirty="0"/>
              <a:t>월에는 “전국자립생활연구회”가 결성되는 등 일본에서 전국적으로 자립생활모형 중심으로 장애인복지서비스의 제공에 변화를 맞게 되었음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515085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2. </a:t>
            </a:r>
            <a:r>
              <a:rPr lang="ko-KR" altLang="en-US" dirty="0"/>
              <a:t>자립생활 운동의 역사</a:t>
            </a:r>
            <a:br>
              <a:rPr lang="ko-KR" altLang="en-US" dirty="0"/>
            </a:b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09728" indent="0" fontAlgn="base">
              <a:buNone/>
            </a:pPr>
            <a:r>
              <a:rPr lang="en-US" altLang="ko-KR" b="1" dirty="0"/>
              <a:t>3) </a:t>
            </a:r>
            <a:r>
              <a:rPr lang="ko-KR" altLang="en-US" b="1" dirty="0"/>
              <a:t>한 </a:t>
            </a:r>
            <a:r>
              <a:rPr lang="ko-KR" altLang="en-US" b="1" dirty="0" smtClean="0"/>
              <a:t>국</a:t>
            </a:r>
            <a:endParaRPr lang="en-US" altLang="ko-KR" b="1" dirty="0" smtClean="0"/>
          </a:p>
          <a:p>
            <a:pPr fontAlgn="base"/>
            <a:endParaRPr lang="ko-KR" altLang="en-US" sz="1300" b="1" dirty="0"/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한국의 자립생활운동은 </a:t>
            </a:r>
            <a:r>
              <a:rPr lang="ko-KR" altLang="en-US" dirty="0" err="1"/>
              <a:t>미국와</a:t>
            </a:r>
            <a:r>
              <a:rPr lang="ko-KR" altLang="en-US" dirty="0"/>
              <a:t> 일본의 영향을 받아 </a:t>
            </a:r>
            <a:r>
              <a:rPr lang="en-US" altLang="ko-KR" dirty="0"/>
              <a:t>1990</a:t>
            </a:r>
            <a:r>
              <a:rPr lang="ko-KR" altLang="en-US" dirty="0"/>
              <a:t>년대 후반에 이념이 보급되기 시작하였고</a:t>
            </a:r>
            <a:r>
              <a:rPr lang="en-US" altLang="ko-KR" dirty="0"/>
              <a:t>, </a:t>
            </a:r>
            <a:r>
              <a:rPr lang="ko-KR" altLang="en-US" dirty="0"/>
              <a:t>이에 영향을 받아 </a:t>
            </a:r>
            <a:r>
              <a:rPr lang="en-US" altLang="ko-KR" dirty="0"/>
              <a:t>2001</a:t>
            </a:r>
            <a:r>
              <a:rPr lang="ko-KR" altLang="en-US" dirty="0"/>
              <a:t>년 우리나라 최초의 자립생활센터가 서울 피노키오와 광주 이루이웃센터가 문을 열게 되었음</a:t>
            </a:r>
            <a:r>
              <a:rPr lang="en-US" altLang="ko-KR" dirty="0" smtClean="0"/>
              <a:t>.</a:t>
            </a:r>
          </a:p>
          <a:p>
            <a:pPr lvl="1" fontAlgn="base">
              <a:buFont typeface="Wingdings" panose="05000000000000000000" pitchFamily="2" charset="2"/>
              <a:buChar char="u"/>
            </a:pPr>
            <a:endParaRPr lang="ko-KR" altLang="en-US" sz="1200" dirty="0"/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정부에서는 </a:t>
            </a:r>
            <a:r>
              <a:rPr lang="en-US" altLang="ko-KR" dirty="0"/>
              <a:t>2003</a:t>
            </a:r>
            <a:r>
              <a:rPr lang="ko-KR" altLang="en-US" dirty="0"/>
              <a:t>년에 발표한 제</a:t>
            </a:r>
            <a:r>
              <a:rPr lang="en-US" altLang="ko-KR" dirty="0"/>
              <a:t>2</a:t>
            </a:r>
            <a:r>
              <a:rPr lang="ko-KR" altLang="en-US" dirty="0"/>
              <a:t>차 장애인복지발전 </a:t>
            </a:r>
            <a:r>
              <a:rPr lang="en-US" altLang="ko-KR" dirty="0"/>
              <a:t>5</a:t>
            </a:r>
            <a:r>
              <a:rPr lang="ko-KR" altLang="en-US" dirty="0"/>
              <a:t>개년 계획에서 중증장애인 자립생활센터 설립과 자립생활 훈련을 목표로 정하기도 함</a:t>
            </a:r>
            <a:r>
              <a:rPr lang="en-US" altLang="ko-KR" dirty="0"/>
              <a:t>. </a:t>
            </a:r>
            <a:r>
              <a:rPr lang="ko-KR" altLang="en-US" dirty="0"/>
              <a:t>또한 정부에서는 중증장애인들의 강력한 </a:t>
            </a:r>
            <a:r>
              <a:rPr lang="ko-KR" altLang="en-US" dirty="0" err="1"/>
              <a:t>요구을</a:t>
            </a:r>
            <a:r>
              <a:rPr lang="ko-KR" altLang="en-US" dirty="0"/>
              <a:t> 받아들여 </a:t>
            </a:r>
            <a:r>
              <a:rPr lang="en-US" altLang="ko-KR" dirty="0"/>
              <a:t>2005</a:t>
            </a:r>
            <a:r>
              <a:rPr lang="ko-KR" altLang="en-US" dirty="0"/>
              <a:t>년부터 자립생활센터에 대한 지원 시범사업을 시행하였고</a:t>
            </a:r>
            <a:r>
              <a:rPr lang="en-US" altLang="ko-KR" dirty="0"/>
              <a:t>, 2007</a:t>
            </a:r>
            <a:r>
              <a:rPr lang="ko-KR" altLang="en-US" dirty="0"/>
              <a:t>년 </a:t>
            </a:r>
            <a:r>
              <a:rPr lang="en-US" altLang="ko-KR" dirty="0"/>
              <a:t>5</a:t>
            </a:r>
            <a:r>
              <a:rPr lang="ko-KR" altLang="en-US" dirty="0"/>
              <a:t>월부터는 활동보조서비스를 본격적으로 시작함</a:t>
            </a:r>
            <a:r>
              <a:rPr lang="en-US" altLang="ko-KR" dirty="0" smtClean="0"/>
              <a:t>.</a:t>
            </a:r>
          </a:p>
          <a:p>
            <a:pPr lvl="1" fontAlgn="base">
              <a:buFont typeface="Wingdings" panose="05000000000000000000" pitchFamily="2" charset="2"/>
              <a:buChar char="u"/>
            </a:pPr>
            <a:endParaRPr lang="ko-KR" altLang="en-US" sz="1200" dirty="0"/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아울러</a:t>
            </a:r>
            <a:r>
              <a:rPr lang="en-US" altLang="ko-KR" dirty="0"/>
              <a:t>, </a:t>
            </a:r>
            <a:r>
              <a:rPr lang="ko-KR" altLang="en-US" dirty="0"/>
              <a:t>개정 장애인복지법 </a:t>
            </a:r>
            <a:r>
              <a:rPr lang="en-US" altLang="ko-KR" dirty="0"/>
              <a:t>(2007</a:t>
            </a:r>
            <a:r>
              <a:rPr lang="ko-KR" altLang="en-US" dirty="0"/>
              <a:t>년 </a:t>
            </a:r>
            <a:r>
              <a:rPr lang="en-US" altLang="ko-KR" dirty="0"/>
              <a:t>3</a:t>
            </a:r>
            <a:r>
              <a:rPr lang="ko-KR" altLang="en-US" dirty="0"/>
              <a:t>월 </a:t>
            </a:r>
            <a:r>
              <a:rPr lang="en-US" altLang="ko-KR" dirty="0"/>
              <a:t>6</a:t>
            </a:r>
            <a:r>
              <a:rPr lang="ko-KR" altLang="en-US" dirty="0"/>
              <a:t>일</a:t>
            </a:r>
            <a:r>
              <a:rPr lang="en-US" altLang="ko-KR" dirty="0"/>
              <a:t>)</a:t>
            </a:r>
            <a:r>
              <a:rPr lang="ko-KR" altLang="en-US" dirty="0"/>
              <a:t>에서는 주요 내용으로 재활모델이 아닌 자립생활모델에 의한 자립생활의 지원 신설</a:t>
            </a:r>
            <a:r>
              <a:rPr lang="en-US" altLang="ko-KR" dirty="0"/>
              <a:t>(</a:t>
            </a:r>
            <a:r>
              <a:rPr lang="ko-KR" altLang="en-US" dirty="0"/>
              <a:t>제</a:t>
            </a:r>
            <a:r>
              <a:rPr lang="en-US" altLang="ko-KR" dirty="0"/>
              <a:t>4</a:t>
            </a:r>
            <a:r>
              <a:rPr lang="ko-KR" altLang="en-US" dirty="0"/>
              <a:t>장</a:t>
            </a:r>
            <a:r>
              <a:rPr lang="en-US" altLang="ko-KR" dirty="0"/>
              <a:t>) </a:t>
            </a:r>
            <a:r>
              <a:rPr lang="ko-KR" altLang="en-US" dirty="0"/>
              <a:t>하게 되었고</a:t>
            </a:r>
            <a:r>
              <a:rPr lang="en-US" altLang="ko-KR" dirty="0"/>
              <a:t>, </a:t>
            </a:r>
            <a:r>
              <a:rPr lang="ko-KR" altLang="en-US" dirty="0"/>
              <a:t>또한 기존 시행되어왔던 활동보조서비스와 요양서비스를 접목한 </a:t>
            </a:r>
            <a:r>
              <a:rPr lang="ko-KR" altLang="en-US" dirty="0" err="1"/>
              <a:t>장애인활동지원법을</a:t>
            </a:r>
            <a:r>
              <a:rPr lang="ko-KR" altLang="en-US" dirty="0"/>
              <a:t> </a:t>
            </a:r>
            <a:r>
              <a:rPr lang="en-US" altLang="ko-KR" dirty="0"/>
              <a:t>2011</a:t>
            </a:r>
            <a:r>
              <a:rPr lang="ko-KR" altLang="en-US" dirty="0"/>
              <a:t>년 </a:t>
            </a:r>
            <a:r>
              <a:rPr lang="en-US" altLang="ko-KR" dirty="0"/>
              <a:t>1</a:t>
            </a:r>
            <a:r>
              <a:rPr lang="ko-KR" altLang="en-US" dirty="0"/>
              <a:t>월에 제정하게 됨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515085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effectLst/>
              </a:rPr>
              <a:t>3. </a:t>
            </a:r>
            <a:r>
              <a:rPr lang="ko-KR" altLang="en-US" dirty="0">
                <a:effectLst/>
              </a:rPr>
              <a:t>자립생활의 배경 </a:t>
            </a:r>
            <a:r>
              <a:rPr lang="ko-KR" altLang="en-US" dirty="0" smtClean="0">
                <a:effectLst/>
              </a:rPr>
              <a:t>이론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323529" y="1444294"/>
            <a:ext cx="8363272" cy="3941763"/>
          </a:xfrm>
        </p:spPr>
        <p:txBody>
          <a:bodyPr>
            <a:normAutofit/>
          </a:bodyPr>
          <a:lstStyle/>
          <a:p>
            <a:pPr marL="109728" indent="0">
              <a:buSzPct val="70000"/>
              <a:buNone/>
            </a:pPr>
            <a:r>
              <a:rPr lang="en-US" altLang="ko-KR" b="1" dirty="0" smtClean="0"/>
              <a:t>1)</a:t>
            </a:r>
            <a:r>
              <a:rPr lang="ko-KR" altLang="en-US" b="1" dirty="0" smtClean="0"/>
              <a:t>자립생활의 배경이론</a:t>
            </a:r>
            <a:endParaRPr lang="en-US" altLang="ko-KR" b="1" dirty="0" smtClean="0"/>
          </a:p>
          <a:p>
            <a:pPr lvl="1">
              <a:buSzPct val="70000"/>
              <a:buFont typeface="Wingdings" panose="05000000000000000000" pitchFamily="2" charset="2"/>
              <a:buChar char="u"/>
            </a:pPr>
            <a:r>
              <a:rPr lang="ko-KR" altLang="en-US" dirty="0" err="1" smtClean="0"/>
              <a:t>정상화이론</a:t>
            </a:r>
            <a:r>
              <a:rPr lang="en-US" altLang="ko-KR" dirty="0" smtClean="0"/>
              <a:t>(Normalization)</a:t>
            </a:r>
          </a:p>
          <a:p>
            <a:pPr lvl="1">
              <a:buSzPct val="70000"/>
              <a:buFont typeface="Wingdings" panose="05000000000000000000" pitchFamily="2" charset="2"/>
              <a:buChar char="u"/>
            </a:pPr>
            <a:r>
              <a:rPr lang="ko-KR" altLang="en-US" dirty="0" err="1" smtClean="0"/>
              <a:t>탈의료화</a:t>
            </a:r>
            <a:endParaRPr lang="en-US" altLang="ko-KR" dirty="0" smtClean="0"/>
          </a:p>
          <a:p>
            <a:pPr lvl="1">
              <a:buSzPct val="70000"/>
              <a:buFont typeface="Wingdings" panose="05000000000000000000" pitchFamily="2" charset="2"/>
              <a:buChar char="u"/>
            </a:pPr>
            <a:r>
              <a:rPr lang="ko-KR" altLang="en-US" dirty="0" err="1" smtClean="0"/>
              <a:t>탈시설화</a:t>
            </a:r>
            <a:endParaRPr lang="en-US" altLang="ko-KR" dirty="0" smtClean="0"/>
          </a:p>
          <a:p>
            <a:pPr lvl="1">
              <a:buSzPct val="70000"/>
              <a:buFont typeface="Wingdings" panose="05000000000000000000" pitchFamily="2" charset="2"/>
              <a:buChar char="u"/>
            </a:pPr>
            <a:r>
              <a:rPr lang="ko-KR" altLang="en-US" dirty="0" smtClean="0"/>
              <a:t>역량강화</a:t>
            </a:r>
            <a:endParaRPr lang="en-US" altLang="ko-KR" dirty="0" smtClean="0"/>
          </a:p>
          <a:p>
            <a:pPr marL="109728" indent="0">
              <a:buSzPct val="70000"/>
              <a:buNone/>
            </a:pPr>
            <a:r>
              <a:rPr lang="en-US" altLang="ko-KR" b="1" dirty="0" smtClean="0"/>
              <a:t>2)</a:t>
            </a:r>
            <a:r>
              <a:rPr lang="ko-KR" altLang="en-US" b="1" dirty="0" smtClean="0"/>
              <a:t>자립생활 실천의 영향</a:t>
            </a:r>
            <a:endParaRPr lang="en-US" altLang="ko-KR" b="1" dirty="0" smtClean="0"/>
          </a:p>
          <a:p>
            <a:pPr lvl="1">
              <a:buSzPct val="70000"/>
              <a:buFont typeface="Wingdings" panose="05000000000000000000" pitchFamily="2" charset="2"/>
              <a:buChar char="u"/>
            </a:pPr>
            <a:r>
              <a:rPr lang="ko-KR" altLang="en-US" dirty="0" smtClean="0"/>
              <a:t>신체장애인</a:t>
            </a:r>
            <a:r>
              <a:rPr lang="en-US" altLang="ko-KR" dirty="0" smtClean="0"/>
              <a:t>: 1960</a:t>
            </a:r>
            <a:r>
              <a:rPr lang="ko-KR" altLang="en-US" dirty="0" smtClean="0"/>
              <a:t>년대 미국에서 시작 →</a:t>
            </a:r>
            <a:r>
              <a:rPr lang="en-US" altLang="ko-KR" dirty="0" smtClean="0"/>
              <a:t>1980</a:t>
            </a:r>
            <a:r>
              <a:rPr lang="ko-KR" altLang="en-US" dirty="0" smtClean="0"/>
              <a:t>년대 일본</a:t>
            </a:r>
            <a:r>
              <a:rPr lang="ko-KR" altLang="en-US" dirty="0"/>
              <a:t> </a:t>
            </a:r>
            <a:r>
              <a:rPr lang="ko-KR" altLang="en-US" dirty="0" smtClean="0"/>
              <a:t>→</a:t>
            </a:r>
            <a:r>
              <a:rPr lang="en-US" altLang="ko-KR" dirty="0" smtClean="0"/>
              <a:t>2000</a:t>
            </a:r>
            <a:r>
              <a:rPr lang="ko-KR" altLang="en-US" dirty="0" smtClean="0"/>
              <a:t>년대 한국</a:t>
            </a:r>
            <a:endParaRPr lang="en-US" altLang="ko-KR" dirty="0" smtClean="0"/>
          </a:p>
          <a:p>
            <a:pPr lvl="1">
              <a:buSzPct val="70000"/>
              <a:buFont typeface="Wingdings" panose="05000000000000000000" pitchFamily="2" charset="2"/>
              <a:buChar char="u"/>
            </a:pPr>
            <a:r>
              <a:rPr lang="ko-KR" altLang="en-US" dirty="0" smtClean="0"/>
              <a:t>지적 및 자폐성장애인</a:t>
            </a:r>
            <a:r>
              <a:rPr lang="en-US" altLang="ko-KR" dirty="0" smtClean="0"/>
              <a:t>:1970</a:t>
            </a:r>
            <a:r>
              <a:rPr lang="ko-KR" altLang="en-US" dirty="0" smtClean="0"/>
              <a:t>년대 북유럽 권리옹호 운동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피플</a:t>
            </a:r>
            <a:r>
              <a:rPr lang="ko-KR" altLang="en-US" dirty="0" smtClean="0"/>
              <a:t> 퍼스트 운동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515085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effectLst/>
              </a:rPr>
              <a:t>4. </a:t>
            </a:r>
            <a:r>
              <a:rPr lang="ko-KR" altLang="en-US" dirty="0">
                <a:effectLst/>
              </a:rPr>
              <a:t>자립생활센터의 기능과 </a:t>
            </a:r>
            <a:r>
              <a:rPr lang="ko-KR" altLang="en-US" dirty="0" smtClean="0">
                <a:effectLst/>
              </a:rPr>
              <a:t>역할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93192" lvl="1" indent="0" fontAlgn="base">
              <a:buNone/>
            </a:pPr>
            <a:r>
              <a:rPr lang="en-US" altLang="ko-KR" b="1" dirty="0" smtClean="0"/>
              <a:t>4</a:t>
            </a:r>
            <a:r>
              <a:rPr lang="en-US" altLang="ko-KR" b="1" dirty="0"/>
              <a:t>. </a:t>
            </a:r>
            <a:r>
              <a:rPr lang="ko-KR" altLang="en-US" b="1" dirty="0"/>
              <a:t>자립생활센터의 기능과 역할</a:t>
            </a:r>
            <a:endParaRPr lang="en-US" altLang="ko-KR" b="1" dirty="0" smtClean="0"/>
          </a:p>
          <a:p>
            <a:pPr marL="393192" lvl="1" indent="0" fontAlgn="base">
              <a:buNone/>
            </a:pPr>
            <a:endParaRPr lang="en-US" altLang="ko-KR" sz="1100" dirty="0" smtClean="0"/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dirty="0" smtClean="0"/>
              <a:t>동료지지 </a:t>
            </a:r>
            <a:r>
              <a:rPr lang="ko-KR" altLang="en-US" dirty="0" err="1"/>
              <a:t>맟</a:t>
            </a:r>
            <a:r>
              <a:rPr lang="ko-KR" altLang="en-US" dirty="0"/>
              <a:t> 상담</a:t>
            </a:r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자립생활기술훈련</a:t>
            </a:r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권익옹호 훈련 및 권익옹호활동</a:t>
            </a:r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활동보조서비스</a:t>
            </a:r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정보제공 및 의뢰</a:t>
            </a:r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이동차량서비스</a:t>
            </a:r>
          </a:p>
          <a:p>
            <a:pPr lvl="1" fontAlgn="base"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 err="1"/>
              <a:t>체험홈</a:t>
            </a:r>
            <a:r>
              <a:rPr lang="ko-KR" altLang="en-US" dirty="0"/>
              <a:t> 서비스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515085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altLang="ko-KR" sz="2800" dirty="0">
                <a:effectLst/>
              </a:rPr>
              <a:t>5. </a:t>
            </a:r>
            <a:r>
              <a:rPr lang="ko-KR" altLang="en-US" sz="2800" dirty="0">
                <a:effectLst/>
              </a:rPr>
              <a:t>자립생활이념에 따른 장애인복지 환경 변화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93192" lvl="1" indent="0" fontAlgn="base">
              <a:buNone/>
            </a:pPr>
            <a:endParaRPr lang="en-US" altLang="ko-KR" sz="1000" dirty="0" smtClean="0"/>
          </a:p>
          <a:p>
            <a:pPr marL="393192" lvl="1" indent="0" fontAlgn="base">
              <a:buNone/>
            </a:pPr>
            <a:r>
              <a:rPr lang="en-US" altLang="ko-KR" b="1" dirty="0" smtClean="0"/>
              <a:t>1) </a:t>
            </a:r>
            <a:r>
              <a:rPr lang="ko-KR" altLang="en-US" b="1" dirty="0" smtClean="0"/>
              <a:t>이념적 측면</a:t>
            </a:r>
            <a:endParaRPr lang="en-US" altLang="ko-KR" b="1" dirty="0" smtClean="0"/>
          </a:p>
          <a:p>
            <a:pPr marL="393192" lvl="1" indent="0" fontAlgn="base">
              <a:buNone/>
            </a:pPr>
            <a:endParaRPr lang="ko-KR" altLang="en-US" sz="1000" dirty="0"/>
          </a:p>
          <a:p>
            <a:pPr lvl="2" fontAlgn="base">
              <a:buClr>
                <a:schemeClr val="accent2"/>
              </a:buClr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‘장애인복지학’에서 ‘</a:t>
            </a:r>
            <a:r>
              <a:rPr lang="ko-KR" altLang="en-US" dirty="0" err="1"/>
              <a:t>장애학</a:t>
            </a:r>
            <a:r>
              <a:rPr lang="ko-KR" altLang="en-US" dirty="0"/>
              <a:t>’</a:t>
            </a:r>
            <a:r>
              <a:rPr lang="ko-KR" altLang="en-US" dirty="0" err="1"/>
              <a:t>으로</a:t>
            </a:r>
            <a:r>
              <a:rPr lang="ko-KR" altLang="en-US" dirty="0"/>
              <a:t> 학문이동</a:t>
            </a:r>
          </a:p>
          <a:p>
            <a:pPr lvl="2" fontAlgn="base">
              <a:buClr>
                <a:schemeClr val="accent2"/>
              </a:buClr>
              <a:buFont typeface="Wingdings" panose="05000000000000000000" pitchFamily="2" charset="2"/>
              <a:buChar char="u"/>
            </a:pPr>
            <a:endParaRPr lang="en-US" altLang="ko-KR" sz="1000" dirty="0" smtClean="0"/>
          </a:p>
          <a:p>
            <a:pPr lvl="2" fontAlgn="base">
              <a:buClr>
                <a:schemeClr val="accent2"/>
              </a:buClr>
              <a:buFont typeface="Wingdings" panose="05000000000000000000" pitchFamily="2" charset="2"/>
              <a:buChar char="u"/>
            </a:pPr>
            <a:r>
              <a:rPr lang="ko-KR" altLang="en-US" dirty="0" smtClean="0"/>
              <a:t>  장애문제에 </a:t>
            </a:r>
            <a:r>
              <a:rPr lang="ko-KR" altLang="en-US" dirty="0"/>
              <a:t>대한 관점의 변화</a:t>
            </a:r>
          </a:p>
          <a:p>
            <a:pPr lvl="3" fontAlgn="base">
              <a:buClr>
                <a:schemeClr val="accent2"/>
              </a:buClr>
              <a:buSzPct val="70000"/>
              <a:buFont typeface="Wingdings" panose="05000000000000000000" pitchFamily="2" charset="2"/>
              <a:buChar char="u"/>
            </a:pPr>
            <a:r>
              <a:rPr lang="en-US" altLang="ko-KR" dirty="0" smtClean="0"/>
              <a:t> </a:t>
            </a:r>
            <a:r>
              <a:rPr lang="ko-KR" altLang="en-US" dirty="0"/>
              <a:t>장애를 개인의 문제로 보고 치료의 대상 간주 </a:t>
            </a:r>
            <a:r>
              <a:rPr lang="en-US" altLang="ko-KR" dirty="0"/>
              <a:t>: </a:t>
            </a:r>
            <a:r>
              <a:rPr lang="ko-KR" altLang="en-US" dirty="0"/>
              <a:t>개별적</a:t>
            </a:r>
            <a:r>
              <a:rPr lang="en-US" altLang="ko-KR" dirty="0" smtClean="0"/>
              <a:t>,</a:t>
            </a:r>
          </a:p>
          <a:p>
            <a:pPr marL="973836" lvl="2" indent="-342900" fontAlgn="base">
              <a:buClr>
                <a:schemeClr val="accent2"/>
              </a:buClr>
              <a:buSzPct val="70000"/>
              <a:buFont typeface="Wingdings" panose="05000000000000000000" pitchFamily="2" charset="2"/>
              <a:buChar char="u"/>
            </a:pPr>
            <a:r>
              <a:rPr lang="en-US" altLang="ko-KR" dirty="0"/>
              <a:t> </a:t>
            </a:r>
            <a:r>
              <a:rPr lang="en-US" altLang="ko-KR" dirty="0" smtClean="0"/>
              <a:t>      </a:t>
            </a:r>
            <a:r>
              <a:rPr lang="ko-KR" altLang="en-US" b="1" u="sng" dirty="0" smtClean="0"/>
              <a:t>의료적 </a:t>
            </a:r>
            <a:r>
              <a:rPr lang="ko-KR" altLang="en-US" b="1" u="sng" dirty="0"/>
              <a:t>모델</a:t>
            </a:r>
            <a:r>
              <a:rPr lang="ko-KR" altLang="en-US" dirty="0"/>
              <a:t>⇓</a:t>
            </a:r>
          </a:p>
          <a:p>
            <a:pPr lvl="3" fontAlgn="base">
              <a:buClr>
                <a:schemeClr val="accent2"/>
              </a:buClr>
              <a:buSzPct val="70000"/>
              <a:buFont typeface="Wingdings" panose="05000000000000000000" pitchFamily="2" charset="2"/>
              <a:buChar char="u"/>
            </a:pPr>
            <a:r>
              <a:rPr lang="en-US" altLang="ko-KR" dirty="0" smtClean="0"/>
              <a:t> </a:t>
            </a:r>
            <a:r>
              <a:rPr lang="ko-KR" altLang="en-US" dirty="0"/>
              <a:t>훈련과 교육 등에 초점을 둔 </a:t>
            </a:r>
            <a:r>
              <a:rPr lang="ko-KR" altLang="en-US" b="1" u="sng" dirty="0"/>
              <a:t>재활모델</a:t>
            </a:r>
            <a:r>
              <a:rPr lang="ko-KR" altLang="en-US" dirty="0"/>
              <a:t>⇓</a:t>
            </a:r>
          </a:p>
          <a:p>
            <a:pPr lvl="3" fontAlgn="base">
              <a:buClr>
                <a:schemeClr val="accent2"/>
              </a:buClr>
              <a:buSzPct val="70000"/>
              <a:buFont typeface="Wingdings" panose="05000000000000000000" pitchFamily="2" charset="2"/>
              <a:buChar char="u"/>
            </a:pPr>
            <a:r>
              <a:rPr lang="en-US" altLang="ko-KR" dirty="0" smtClean="0"/>
              <a:t> </a:t>
            </a:r>
            <a:r>
              <a:rPr lang="ko-KR" altLang="en-US" dirty="0"/>
              <a:t>재활모델에 대한 반성</a:t>
            </a:r>
            <a:r>
              <a:rPr lang="en-US" altLang="ko-KR" dirty="0"/>
              <a:t>, </a:t>
            </a:r>
            <a:r>
              <a:rPr lang="ko-KR" altLang="en-US" dirty="0"/>
              <a:t>자기결정</a:t>
            </a:r>
            <a:r>
              <a:rPr lang="en-US" altLang="ko-KR" dirty="0"/>
              <a:t>, </a:t>
            </a:r>
            <a:r>
              <a:rPr lang="ko-KR" altLang="en-US" dirty="0"/>
              <a:t>선택</a:t>
            </a:r>
            <a:r>
              <a:rPr lang="en-US" altLang="ko-KR" dirty="0"/>
              <a:t>, </a:t>
            </a:r>
            <a:r>
              <a:rPr lang="ko-KR" altLang="en-US" dirty="0"/>
              <a:t>삶의 통제권확보 통한 </a:t>
            </a:r>
            <a:r>
              <a:rPr lang="ko-KR" altLang="en-US" b="1" u="sng" dirty="0"/>
              <a:t>자립생활모델</a:t>
            </a:r>
            <a:r>
              <a:rPr lang="ko-KR" altLang="en-US" dirty="0"/>
              <a:t>로 전환</a:t>
            </a:r>
          </a:p>
          <a:p>
            <a:pPr marL="109728" indent="0">
              <a:buClr>
                <a:schemeClr val="bg2">
                  <a:lumMod val="75000"/>
                </a:schemeClr>
              </a:buClr>
              <a:buSzPct val="70000"/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515085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altLang="ko-KR" sz="2800" dirty="0">
                <a:effectLst/>
              </a:rPr>
              <a:t>5. </a:t>
            </a:r>
            <a:r>
              <a:rPr lang="ko-KR" altLang="en-US" sz="2800" dirty="0">
                <a:effectLst/>
              </a:rPr>
              <a:t>자립생활이념에 따른 장애인복지 환경 변화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altLang="ko-KR" dirty="0" smtClean="0"/>
              <a:t> </a:t>
            </a:r>
            <a:r>
              <a:rPr lang="en-US" altLang="ko-KR" dirty="0" err="1"/>
              <a:t>통합된</a:t>
            </a:r>
            <a:r>
              <a:rPr lang="en-US" altLang="ko-KR" dirty="0"/>
              <a:t> </a:t>
            </a:r>
            <a:r>
              <a:rPr lang="en-US" altLang="ko-KR" dirty="0" err="1"/>
              <a:t>휴먼서비스</a:t>
            </a:r>
            <a:r>
              <a:rPr lang="en-US" altLang="ko-KR" dirty="0"/>
              <a:t> </a:t>
            </a:r>
            <a:r>
              <a:rPr lang="en-US" altLang="ko-KR" dirty="0" err="1"/>
              <a:t>제공</a:t>
            </a:r>
            <a:endParaRPr lang="en-US" altLang="ko-KR" dirty="0"/>
          </a:p>
          <a:p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46261"/>
              </p:ext>
            </p:extLst>
          </p:nvPr>
        </p:nvGraphicFramePr>
        <p:xfrm>
          <a:off x="755576" y="2333584"/>
          <a:ext cx="7632848" cy="4047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3816424"/>
              </a:tblGrid>
              <a:tr h="181597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ea typeface="휴먼명조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의료적 모델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-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장애개인 특성에 대한 관심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r>
                        <a:rPr lang="en-US" altLang="ko-KR" sz="3600" dirty="0" smtClean="0">
                          <a:effectLst/>
                        </a:rPr>
                        <a:t>Ⅰ</a:t>
                      </a:r>
                      <a:endParaRPr lang="en-US" altLang="ko-KR" sz="36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사회적 모델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-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사회환경 전체에 대한 관심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법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제도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편의시설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인식 등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)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r>
                        <a:rPr lang="en-US" altLang="ko-KR" sz="3200" dirty="0" smtClean="0">
                          <a:effectLst/>
                        </a:rPr>
                        <a:t>Ⅱ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심리적 모델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-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상담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심리치료 등 마이크로 측면의 사회복지실천 기술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r>
                        <a:rPr lang="en-US" altLang="ko-KR" sz="3200" dirty="0" smtClean="0">
                          <a:effectLst/>
                        </a:rPr>
                        <a:t>Ⅲ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생활문화 모델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-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개인의 생활습관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식습관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다문화사회 준비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r>
                        <a:rPr lang="en-US" altLang="ko-KR" sz="3200" dirty="0" smtClean="0">
                          <a:effectLst/>
                        </a:rPr>
                        <a:t>Ⅳ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515085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>
                <a:effectLst/>
              </a:rPr>
              <a:t>5. </a:t>
            </a:r>
            <a:r>
              <a:rPr lang="ko-KR" altLang="en-US" sz="2800" dirty="0">
                <a:effectLst/>
              </a:rPr>
              <a:t>자립생활이념에 따른 장애인복지 환경 </a:t>
            </a:r>
            <a:r>
              <a:rPr lang="ko-KR" altLang="en-US" sz="2800" dirty="0" smtClean="0">
                <a:effectLst/>
              </a:rPr>
              <a:t>변화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fontAlgn="base">
              <a:buNone/>
            </a:pPr>
            <a:r>
              <a:rPr lang="en-US" altLang="ko-KR" b="1" dirty="0"/>
              <a:t>2) </a:t>
            </a:r>
            <a:r>
              <a:rPr lang="ko-KR" altLang="en-US" b="1" dirty="0"/>
              <a:t>실천적 측면</a:t>
            </a:r>
          </a:p>
          <a:p>
            <a:pPr lvl="1" fontAlgn="base">
              <a:buSzPct val="70000"/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선택권과 자기결정권 확대</a:t>
            </a:r>
          </a:p>
          <a:p>
            <a:pPr lvl="1" fontAlgn="base">
              <a:buSzPct val="70000"/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전문가중심에서 당사자중심으로</a:t>
            </a:r>
          </a:p>
          <a:p>
            <a:pPr lvl="1" fontAlgn="base">
              <a:buSzPct val="70000"/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개별지원계획 수립 및 시행</a:t>
            </a:r>
            <a:r>
              <a:rPr lang="en-US" altLang="ko-KR" dirty="0"/>
              <a:t>, </a:t>
            </a:r>
            <a:r>
              <a:rPr lang="ko-KR" altLang="en-US" dirty="0"/>
              <a:t>평가</a:t>
            </a:r>
          </a:p>
          <a:p>
            <a:pPr fontAlgn="base"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pPr marL="109728" indent="0" fontAlgn="base">
              <a:buNone/>
            </a:pPr>
            <a:r>
              <a:rPr lang="en-US" altLang="ko-KR" b="1" dirty="0" smtClean="0"/>
              <a:t>3</a:t>
            </a:r>
            <a:r>
              <a:rPr lang="en-US" altLang="ko-KR" b="1" dirty="0"/>
              <a:t>) </a:t>
            </a:r>
            <a:r>
              <a:rPr lang="ko-KR" altLang="en-US" b="1" dirty="0"/>
              <a:t>가치적 측면</a:t>
            </a:r>
          </a:p>
          <a:p>
            <a:pPr lvl="1" fontAlgn="base">
              <a:buSzPct val="70000"/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개인별 욕구존중</a:t>
            </a:r>
          </a:p>
          <a:p>
            <a:pPr lvl="1" fontAlgn="base">
              <a:buSzPct val="70000"/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성장과 발달의 관점 지양</a:t>
            </a:r>
          </a:p>
          <a:p>
            <a:pPr lvl="1" fontAlgn="base">
              <a:buSzPct val="70000"/>
              <a:buFont typeface="Wingdings" panose="05000000000000000000" pitchFamily="2" charset="2"/>
              <a:buChar char="u"/>
            </a:pPr>
            <a:r>
              <a:rPr lang="ko-KR" altLang="en-US" dirty="0" smtClean="0"/>
              <a:t> </a:t>
            </a:r>
            <a:r>
              <a:rPr lang="ko-KR" altLang="en-US" dirty="0"/>
              <a:t>역할부여 </a:t>
            </a:r>
            <a:r>
              <a:rPr lang="en-US" altLang="ko-KR" dirty="0"/>
              <a:t>(SRV: social role valorization)</a:t>
            </a:r>
            <a:endParaRPr lang="ko-KR" altLang="en-US" dirty="0"/>
          </a:p>
          <a:p>
            <a:pPr>
              <a:buSzPct val="70000"/>
              <a:buFont typeface="Wingdings" panose="05000000000000000000" pitchFamily="2" charset="2"/>
              <a:buChar char="u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515085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_Simple01">
  <a:themeElements>
    <a:clrScheme name="New_Simple01">
      <a:dk1>
        <a:sysClr val="windowText" lastClr="000000"/>
      </a:dk1>
      <a:lt1>
        <a:sysClr val="window" lastClr="FFFFFF"/>
      </a:lt1>
      <a:dk2>
        <a:srgbClr val="562B71"/>
      </a:dk2>
      <a:lt2>
        <a:srgbClr val="DFF0F7"/>
      </a:lt2>
      <a:accent1>
        <a:srgbClr val="6BA2DF"/>
      </a:accent1>
      <a:accent2>
        <a:srgbClr val="C0504D"/>
      </a:accent2>
      <a:accent3>
        <a:srgbClr val="9BBB59"/>
      </a:accent3>
      <a:accent4>
        <a:srgbClr val="8064A2"/>
      </a:accent4>
      <a:accent5>
        <a:srgbClr val="AA5E74"/>
      </a:accent5>
      <a:accent6>
        <a:srgbClr val="EF9031"/>
      </a:accent6>
      <a:hlink>
        <a:srgbClr val="FF0000"/>
      </a:hlink>
      <a:folHlink>
        <a:srgbClr val="92D050"/>
      </a:folHlink>
    </a:clrScheme>
    <a:fontScheme name="New_Simple01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맑은 고딕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맑은 고딕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New_Simple01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hade val="100000"/>
                <a:satMod val="165000"/>
              </a:schemeClr>
            </a:gs>
            <a:gs pos="55000">
              <a:schemeClr val="phClr">
                <a:tint val="83000"/>
                <a:shade val="100000"/>
                <a:satMod val="155000"/>
              </a:schemeClr>
            </a:gs>
            <a:gs pos="100000">
              <a:schemeClr val="phClr">
                <a:shade val="85000"/>
                <a:satMod val="100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20040000"/>
            </a:lightRig>
          </a:scene3d>
          <a:sp3d contourW="12700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hueMod val="105000"/>
                <a:satMod val="250000"/>
              </a:schemeClr>
            </a:gs>
            <a:gs pos="100000">
              <a:schemeClr val="phClr">
                <a:tint val="95000"/>
                <a:shade val="100000"/>
                <a:satMod val="200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4000"/>
                <a:satMod val="200000"/>
              </a:schemeClr>
            </a:gs>
            <a:gs pos="100000">
              <a:schemeClr val="phClr">
                <a:shade val="70000"/>
                <a:satMod val="200000"/>
              </a:schemeClr>
            </a:gs>
          </a:gsLst>
          <a:path path="circle">
            <a:fillToRect l="40000" r="40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TC010237555[[fn=심플 테마]]</Template>
  <TotalTime>35</TotalTime>
  <Words>898</Words>
  <Application>Microsoft Office PowerPoint</Application>
  <PresentationFormat>화면 슬라이드 쇼(4:3)</PresentationFormat>
  <Paragraphs>140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New_Simple01</vt:lpstr>
      <vt:lpstr>장애인자립생활의 이념과  역사적 이해 </vt:lpstr>
      <vt:lpstr>1. 자립생활에 대한 개념</vt:lpstr>
      <vt:lpstr>1. 자립생활에 대한 개념</vt:lpstr>
      <vt:lpstr>1. 자립생활에 대한 개념</vt:lpstr>
      <vt:lpstr>2. 자립생활 운동의 역사</vt:lpstr>
      <vt:lpstr>2. 자립생활 운동의 역사</vt:lpstr>
      <vt:lpstr>2. 자립생활 운동의 역사 </vt:lpstr>
      <vt:lpstr>3. 자립생활의 배경 이론</vt:lpstr>
      <vt:lpstr>4. 자립생활센터의 기능과 역할</vt:lpstr>
      <vt:lpstr>5. 자립생활이념에 따른 장애인복지 환경 변화</vt:lpstr>
      <vt:lpstr>5. 자립생활이념에 따른 장애인복지 환경 변화</vt:lpstr>
      <vt:lpstr>5. 자립생활이념에 따른 장애인복지 환경 변화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장애인자립생활의 이념과 역사적 이해</dc:title>
  <dc:creator>장애지원센터1</dc:creator>
  <cp:lastModifiedBy>AutoBVT</cp:lastModifiedBy>
  <cp:revision>4</cp:revision>
  <dcterms:created xsi:type="dcterms:W3CDTF">2014-05-13T02:46:54Z</dcterms:created>
  <dcterms:modified xsi:type="dcterms:W3CDTF">2014-05-13T04:38:18Z</dcterms:modified>
</cp:coreProperties>
</file>